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5" r:id="rId4"/>
  </p:sldMasterIdLst>
  <p:sldIdLst>
    <p:sldId id="27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3" clrIdx="0"/>
  <p:cmAuthor id="2" name="NING MEI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0" Type="http://schemas.openxmlformats.org/officeDocument/2006/relationships/tags" Target="../tags/tag90.xml"/><Relationship Id="rId2" Type="http://schemas.openxmlformats.org/officeDocument/2006/relationships/tags" Target="../tags/tag74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2.jpe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1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7" Type="http://schemas.openxmlformats.org/officeDocument/2006/relationships/tags" Target="../tags/tag284.xml"/><Relationship Id="rId16" Type="http://schemas.openxmlformats.org/officeDocument/2006/relationships/tags" Target="../tags/tag283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tags" Target="../tags/tag312.xml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谢谢观看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6387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单击此处添加章节标题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961" y="0"/>
            <a:ext cx="4826039" cy="4826039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119888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20XX YEAR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" name="任意多边形: 形状 7"/>
          <p:cNvSpPr/>
          <p:nvPr userDrawn="1">
            <p:custDataLst>
              <p:tags r:id="rId1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5"/>
            </p:custDataLst>
          </p:nvPr>
        </p:nvSpPr>
        <p:spPr>
          <a:xfrm>
            <a:off x="1016000" y="2169795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单击此处</a:t>
            </a:r>
            <a:b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</a:b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添加文档</a:t>
            </a: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  <a:sym typeface="+mn-ea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6"/>
            </p:custDataLst>
          </p:nvPr>
        </p:nvSpPr>
        <p:spPr>
          <a:xfrm>
            <a:off x="1016000" y="5245735"/>
            <a:ext cx="2533015" cy="5632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317500" dist="165100" dir="5400000" algn="ctr" rotWithShape="0">
              <a:schemeClr val="accent1">
                <a:alpha val="25000"/>
              </a:schemeClr>
            </a:outerShdw>
          </a:effectLst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BY WPS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7"/>
            </p:custDataLst>
          </p:nvPr>
        </p:nvSpPr>
        <p:spPr>
          <a:xfrm>
            <a:off x="1471998" y="975911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8"/>
            </p:custDataLst>
          </p:nvPr>
        </p:nvSpPr>
        <p:spPr>
          <a:xfrm>
            <a:off x="1675135" y="975911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19"/>
            </p:custDataLst>
          </p:nvPr>
        </p:nvSpPr>
        <p:spPr>
          <a:xfrm>
            <a:off x="1268862" y="975911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20"/>
            </p:custDataLst>
          </p:nvPr>
        </p:nvSpPr>
        <p:spPr>
          <a:xfrm>
            <a:off x="1065726" y="975911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7826305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51447809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778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513345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31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78881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850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644417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386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 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9" name="图片 8" descr="02-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7483"/>
            <a:ext cx="12192000" cy="350203"/>
          </a:xfrm>
          <a:prstGeom prst="rect">
            <a:avLst/>
          </a:prstGeom>
        </p:spPr>
      </p:pic>
      <p:pic>
        <p:nvPicPr>
          <p:cNvPr id="3" name="图片 2" descr="新LOGO-0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675303" y="181611"/>
            <a:ext cx="1268095" cy="67786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9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15748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53340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0932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6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304800 h 2387600"/>
              <a:gd name="connisteX1" fmla="*/ 304800 w 3454400"/>
              <a:gd name="connsiteY1" fmla="*/ 0 h 2387600"/>
              <a:gd name="connisteX2" fmla="*/ 3149600 w 3454400"/>
              <a:gd name="connsiteY2" fmla="*/ 0 h 2387600"/>
              <a:gd name="connisteX3" fmla="*/ 3454400 w 3454400"/>
              <a:gd name="connsiteY3" fmla="*/ 3048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7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9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727200" y="2082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5486400" y="2082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245600" y="2082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8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14732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86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45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53340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3886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4445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91948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3886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445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9" Type="http://schemas.openxmlformats.org/officeDocument/2006/relationships/tags" Target="../tags/tag150.xml"/><Relationship Id="rId28" Type="http://schemas.openxmlformats.org/officeDocument/2006/relationships/tags" Target="../tags/tag149.xml"/><Relationship Id="rId27" Type="http://schemas.openxmlformats.org/officeDocument/2006/relationships/tags" Target="../tags/tag148.xml"/><Relationship Id="rId26" Type="http://schemas.openxmlformats.org/officeDocument/2006/relationships/tags" Target="../tags/tag14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0.xml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6" Type="http://schemas.openxmlformats.org/officeDocument/2006/relationships/theme" Target="../theme/theme3.xml"/><Relationship Id="rId25" Type="http://schemas.openxmlformats.org/officeDocument/2006/relationships/tags" Target="../tags/tag344.xml"/><Relationship Id="rId24" Type="http://schemas.openxmlformats.org/officeDocument/2006/relationships/tags" Target="../tags/tag343.xml"/><Relationship Id="rId23" Type="http://schemas.openxmlformats.org/officeDocument/2006/relationships/tags" Target="../tags/tag342.xml"/><Relationship Id="rId22" Type="http://schemas.openxmlformats.org/officeDocument/2006/relationships/tags" Target="../tags/tag341.xml"/><Relationship Id="rId21" Type="http://schemas.openxmlformats.org/officeDocument/2006/relationships/tags" Target="../tags/tag340.xml"/><Relationship Id="rId20" Type="http://schemas.openxmlformats.org/officeDocument/2006/relationships/tags" Target="../tags/tag339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338.xml"/><Relationship Id="rId18" Type="http://schemas.openxmlformats.org/officeDocument/2006/relationships/tags" Target="../tags/tag337.xml"/><Relationship Id="rId17" Type="http://schemas.openxmlformats.org/officeDocument/2006/relationships/tags" Target="../tags/tag336.xml"/><Relationship Id="rId16" Type="http://schemas.openxmlformats.org/officeDocument/2006/relationships/tags" Target="../tags/tag335.xml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7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3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4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5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6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7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0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1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2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3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4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4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2" Type="http://schemas.openxmlformats.org/officeDocument/2006/relationships/slideLayout" Target="../slideLayouts/slideLayout32.xml"/><Relationship Id="rId21" Type="http://schemas.openxmlformats.org/officeDocument/2006/relationships/tags" Target="../tags/tag435.xml"/><Relationship Id="rId20" Type="http://schemas.openxmlformats.org/officeDocument/2006/relationships/tags" Target="../tags/tag434.xml"/><Relationship Id="rId2" Type="http://schemas.openxmlformats.org/officeDocument/2006/relationships/tags" Target="../tags/tag422.xml"/><Relationship Id="rId19" Type="http://schemas.openxmlformats.org/officeDocument/2006/relationships/tags" Target="../tags/tag433.xml"/><Relationship Id="rId18" Type="http://schemas.openxmlformats.org/officeDocument/2006/relationships/image" Target="../media/image13.svg"/><Relationship Id="rId17" Type="http://schemas.openxmlformats.org/officeDocument/2006/relationships/image" Target="../media/image12.png"/><Relationship Id="rId16" Type="http://schemas.openxmlformats.org/officeDocument/2006/relationships/tags" Target="../tags/tag432.xml"/><Relationship Id="rId15" Type="http://schemas.openxmlformats.org/officeDocument/2006/relationships/tags" Target="../tags/tag431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image" Target="../media/image11.svg"/><Relationship Id="rId11" Type="http://schemas.openxmlformats.org/officeDocument/2006/relationships/image" Target="../media/image10.png"/><Relationship Id="rId10" Type="http://schemas.openxmlformats.org/officeDocument/2006/relationships/tags" Target="../tags/tag42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image" Target="../media/image19.jpeg"/><Relationship Id="rId2" Type="http://schemas.openxmlformats.org/officeDocument/2006/relationships/tags" Target="../tags/tag437.xml"/><Relationship Id="rId11" Type="http://schemas.openxmlformats.org/officeDocument/2006/relationships/slideLayout" Target="../slideLayouts/slideLayout31.xml"/><Relationship Id="rId10" Type="http://schemas.openxmlformats.org/officeDocument/2006/relationships/tags" Target="../tags/tag444.xml"/><Relationship Id="rId1" Type="http://schemas.openxmlformats.org/officeDocument/2006/relationships/tags" Target="../tags/tag43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tags" Target="../tags/tag453.xml"/><Relationship Id="rId7" Type="http://schemas.openxmlformats.org/officeDocument/2006/relationships/tags" Target="../tags/tag452.xml"/><Relationship Id="rId6" Type="http://schemas.openxmlformats.org/officeDocument/2006/relationships/tags" Target="../tags/tag451.xml"/><Relationship Id="rId5" Type="http://schemas.openxmlformats.org/officeDocument/2006/relationships/image" Target="../media/image20.jpeg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9" Type="http://schemas.openxmlformats.org/officeDocument/2006/relationships/slideLayout" Target="../slideLayouts/slideLayout30.xml"/><Relationship Id="rId18" Type="http://schemas.openxmlformats.org/officeDocument/2006/relationships/tags" Target="../tags/tag461.xml"/><Relationship Id="rId17" Type="http://schemas.openxmlformats.org/officeDocument/2006/relationships/tags" Target="../tags/tag460.xml"/><Relationship Id="rId16" Type="http://schemas.openxmlformats.org/officeDocument/2006/relationships/tags" Target="../tags/tag459.xml"/><Relationship Id="rId15" Type="http://schemas.openxmlformats.org/officeDocument/2006/relationships/image" Target="../media/image22.jpeg"/><Relationship Id="rId14" Type="http://schemas.openxmlformats.org/officeDocument/2006/relationships/tags" Target="../tags/tag458.xml"/><Relationship Id="rId13" Type="http://schemas.openxmlformats.org/officeDocument/2006/relationships/tags" Target="../tags/tag457.xml"/><Relationship Id="rId12" Type="http://schemas.openxmlformats.org/officeDocument/2006/relationships/tags" Target="../tags/tag456.xml"/><Relationship Id="rId11" Type="http://schemas.openxmlformats.org/officeDocument/2006/relationships/tags" Target="../tags/tag455.xml"/><Relationship Id="rId10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image" Target="../media/image23.jpeg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9" Type="http://schemas.openxmlformats.org/officeDocument/2006/relationships/slideLayout" Target="../slideLayouts/slideLayout29.xml"/><Relationship Id="rId18" Type="http://schemas.openxmlformats.org/officeDocument/2006/relationships/tags" Target="../tags/tag475.xml"/><Relationship Id="rId17" Type="http://schemas.openxmlformats.org/officeDocument/2006/relationships/tags" Target="../tags/tag474.xml"/><Relationship Id="rId16" Type="http://schemas.openxmlformats.org/officeDocument/2006/relationships/tags" Target="../tags/tag473.xml"/><Relationship Id="rId15" Type="http://schemas.openxmlformats.org/officeDocument/2006/relationships/image" Target="../media/image25.jpeg"/><Relationship Id="rId14" Type="http://schemas.openxmlformats.org/officeDocument/2006/relationships/tags" Target="../tags/tag472.xml"/><Relationship Id="rId13" Type="http://schemas.openxmlformats.org/officeDocument/2006/relationships/tags" Target="../tags/tag471.xml"/><Relationship Id="rId12" Type="http://schemas.openxmlformats.org/officeDocument/2006/relationships/tags" Target="../tags/tag470.xml"/><Relationship Id="rId11" Type="http://schemas.openxmlformats.org/officeDocument/2006/relationships/tags" Target="../tags/tag469.xml"/><Relationship Id="rId10" Type="http://schemas.openxmlformats.org/officeDocument/2006/relationships/image" Target="../media/image24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image" Target="../media/image26.jpeg"/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" Type="http://schemas.openxmlformats.org/officeDocument/2006/relationships/tags" Target="../tags/tag479.xml"/><Relationship Id="rId19" Type="http://schemas.openxmlformats.org/officeDocument/2006/relationships/slideLayout" Target="../slideLayouts/slideLayout28.xml"/><Relationship Id="rId18" Type="http://schemas.openxmlformats.org/officeDocument/2006/relationships/tags" Target="../tags/tag492.xml"/><Relationship Id="rId17" Type="http://schemas.openxmlformats.org/officeDocument/2006/relationships/tags" Target="../tags/tag491.xml"/><Relationship Id="rId16" Type="http://schemas.openxmlformats.org/officeDocument/2006/relationships/tags" Target="../tags/tag490.xml"/><Relationship Id="rId15" Type="http://schemas.openxmlformats.org/officeDocument/2006/relationships/image" Target="../media/image28.jpeg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image" Target="../media/image27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99.xml"/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image" Target="../media/image29.jpeg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9" Type="http://schemas.openxmlformats.org/officeDocument/2006/relationships/slideLayout" Target="../slideLayouts/slideLayout27.xml"/><Relationship Id="rId18" Type="http://schemas.openxmlformats.org/officeDocument/2006/relationships/tags" Target="../tags/tag506.xml"/><Relationship Id="rId17" Type="http://schemas.openxmlformats.org/officeDocument/2006/relationships/tags" Target="../tags/tag505.xml"/><Relationship Id="rId16" Type="http://schemas.openxmlformats.org/officeDocument/2006/relationships/tags" Target="../tags/tag504.xml"/><Relationship Id="rId15" Type="http://schemas.openxmlformats.org/officeDocument/2006/relationships/image" Target="../media/image31.jpeg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image" Target="../media/image30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12.xml"/><Relationship Id="rId8" Type="http://schemas.openxmlformats.org/officeDocument/2006/relationships/image" Target="../media/image33.jpeg"/><Relationship Id="rId7" Type="http://schemas.openxmlformats.org/officeDocument/2006/relationships/tags" Target="../tags/tag511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4" Type="http://schemas.openxmlformats.org/officeDocument/2006/relationships/image" Target="../media/image32.jpeg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6" Type="http://schemas.openxmlformats.org/officeDocument/2006/relationships/slideLayout" Target="../slideLayouts/slideLayout26.xml"/><Relationship Id="rId15" Type="http://schemas.openxmlformats.org/officeDocument/2006/relationships/tags" Target="../tags/tag517.xml"/><Relationship Id="rId14" Type="http://schemas.openxmlformats.org/officeDocument/2006/relationships/tags" Target="../tags/tag516.xml"/><Relationship Id="rId13" Type="http://schemas.openxmlformats.org/officeDocument/2006/relationships/tags" Target="../tags/tag515.xml"/><Relationship Id="rId12" Type="http://schemas.openxmlformats.org/officeDocument/2006/relationships/image" Target="../media/image34.jpeg"/><Relationship Id="rId11" Type="http://schemas.openxmlformats.org/officeDocument/2006/relationships/tags" Target="../tags/tag514.xml"/><Relationship Id="rId10" Type="http://schemas.openxmlformats.org/officeDocument/2006/relationships/tags" Target="../tags/tag513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0" Type="http://schemas.openxmlformats.org/officeDocument/2006/relationships/slideLayout" Target="../slideLayouts/slideLayout37.xml"/><Relationship Id="rId2" Type="http://schemas.openxmlformats.org/officeDocument/2006/relationships/tags" Target="../tags/tag346.xml"/><Relationship Id="rId19" Type="http://schemas.openxmlformats.org/officeDocument/2006/relationships/tags" Target="../tags/tag363.xml"/><Relationship Id="rId18" Type="http://schemas.openxmlformats.org/officeDocument/2006/relationships/tags" Target="../tags/tag362.xml"/><Relationship Id="rId17" Type="http://schemas.openxmlformats.org/officeDocument/2006/relationships/tags" Target="../tags/tag361.xml"/><Relationship Id="rId16" Type="http://schemas.openxmlformats.org/officeDocument/2006/relationships/tags" Target="../tags/tag360.xml"/><Relationship Id="rId15" Type="http://schemas.openxmlformats.org/officeDocument/2006/relationships/tags" Target="../tags/tag359.xml"/><Relationship Id="rId14" Type="http://schemas.openxmlformats.org/officeDocument/2006/relationships/tags" Target="../tags/tag35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9" Type="http://schemas.openxmlformats.org/officeDocument/2006/relationships/slideLayout" Target="../slideLayouts/slideLayout36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image" Target="../media/image13.svg"/><Relationship Id="rId14" Type="http://schemas.openxmlformats.org/officeDocument/2006/relationships/image" Target="../media/image12.png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image" Target="../media/image11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image" Target="../media/image14.jpeg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image" Target="../media/image15.jpeg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9" Type="http://schemas.openxmlformats.org/officeDocument/2006/relationships/slideLayout" Target="../slideLayouts/slideLayout34.xml"/><Relationship Id="rId18" Type="http://schemas.openxmlformats.org/officeDocument/2006/relationships/tags" Target="../tags/tag406.xml"/><Relationship Id="rId17" Type="http://schemas.openxmlformats.org/officeDocument/2006/relationships/tags" Target="../tags/tag405.xml"/><Relationship Id="rId16" Type="http://schemas.openxmlformats.org/officeDocument/2006/relationships/tags" Target="../tags/tag404.xml"/><Relationship Id="rId15" Type="http://schemas.openxmlformats.org/officeDocument/2006/relationships/image" Target="../media/image17.jpeg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image" Target="../media/image18.jpeg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418.xml"/><Relationship Id="rId13" Type="http://schemas.openxmlformats.org/officeDocument/2006/relationships/tags" Target="../tags/tag417.xml"/><Relationship Id="rId12" Type="http://schemas.openxmlformats.org/officeDocument/2006/relationships/tags" Target="../tags/tag416.xml"/><Relationship Id="rId11" Type="http://schemas.openxmlformats.org/officeDocument/2006/relationships/tags" Target="../tags/tag415.xml"/><Relationship Id="rId10" Type="http://schemas.openxmlformats.org/officeDocument/2006/relationships/tags" Target="../tags/tag41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>
          <a:xfrm>
            <a:off x="2624455" y="2608580"/>
            <a:ext cx="6362065" cy="720090"/>
          </a:xfrm>
        </p:spPr>
        <p:txBody>
          <a:bodyPr/>
          <a:p>
            <a:pPr algn="dist"/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智能单火开关与零火开关对比分析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5765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零火开关的核心优势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5" name="图片占位符 14" descr="1"/>
          <p:cNvPicPr>
            <a:picLocks noChangeAspect="1"/>
          </p:cNvPicPr>
          <p:nvPr>
            <p:ph type="pic" idx="16392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7200" y="2082800"/>
            <a:ext cx="1219200" cy="12192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供电稳定性表现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独立零线回路提供持续稳定供电，控制响应时间&lt;0.3秒，较单火开关提升60%，支持毫秒级场景联动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占位符 16" descr="2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6400" y="2082800"/>
            <a:ext cx="1219200" cy="12192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超低待机功耗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待机功耗仅0.1-0.2W/天，年耗电量不足0.1度，符合国家一级能效标准，长期使用更节能环保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6" name="图片占位符 15" descr="3"/>
          <p:cNvPicPr>
            <a:picLocks noChangeAspect="1"/>
          </p:cNvPicPr>
          <p:nvPr>
            <p:ph type="pic" idx="16396"/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45600" y="2082800"/>
            <a:ext cx="1219200" cy="12192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扩展功能丰富度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支持功率监测、电量统计、温度感应等高级功能，可接入全屋智能系统实现能源管理，功能扩展性优于单火开关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533400"/>
            <a:ext cx="5485765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零火开关的局限性分析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3" name="内容占位符 12" descr="c8168dc9-b39f-11f0-a292-d2c2cbe3e2b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404" r="22038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安装条件限制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必须墙体预留零线接口，约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8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0%老房电路不满足安装条件，改造需破坏墙体结构，增加施工成本300-800元/户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灯具兼容性局限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对特殊灯具如大功率灯具支持度较低，容易出现继电器粘黏，导致无法关灯灯现象出现，需要在前端增加大电流开闭器。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成本投入较高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产品单价较单火开关高20-30%，加上可能的电路改造费用，初始投入成本约为单火方案的1.5-2倍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>
          <a:xfrm>
            <a:off x="4271010" y="3343910"/>
            <a:ext cx="6856095" cy="1524000"/>
          </a:xfrm>
        </p:spPr>
        <p:txBody>
          <a:bodyPr>
            <a:noAutofit/>
          </a:bodyPr>
          <a:p>
            <a:pPr algn="l"/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关键维度对比与选型指南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2360295" y="2754630"/>
            <a:ext cx="1807210" cy="1563370"/>
          </a:xfrm>
        </p:spPr>
        <p:txBody>
          <a:bodyPr/>
          <a:p>
            <a:pPr algn="l"/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6400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两种开关的核心参数对比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86c6d60-b39f-11f0-b429-66ff6171072a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t="15726" b="8539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安装与改造成本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单火开关：产品单价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100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-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200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元，安装成本50-100元；零火开关：产品单价120-200元，电路改造可能增加300-800元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86c6c23-b39f-11f0-b429-66ff6171072a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t="5423" b="5423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长期使用成本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按10年使用寿命计算，单火开关总能耗成本约36-73元，零火开关约7-15元，差价可达58元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86c6b79-b39f-11f0-b429-66ff6171072a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13383" t="31719" r="45539" b="27656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系统稳定性评分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单火开关：兼容性95%，响应速度0.5-1秒，故障率3.2%；零火开关：兼容性85%，响应速度&lt;0.3秒，故障率1.8%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5765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场景化选型决策指南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85041d2-b39f-11f0-94d8-266fb84eb024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t="4917" b="6480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旧房改造优选方案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推荐单火开关：无需改动电路，直接替换传统开关，特别适合装修完成的住宅，推荐品牌如绿米D1、云米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AI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智能开关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Super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系列单零火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850410b-b39f-11f0-94d8-266fb84eb024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t="33750" r="42979" b="15937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新房装修优选方案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推荐零火开关：提前预留零线接口，享受更稳定性能和丰富功能，推荐品牌如小米智能开关、云米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AI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智能开关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Master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系列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8504023-b39f-11f0-94d8-266fb84eb024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t="5974" b="5974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特殊场景解决方案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别墅/大户型：优先零火开关保证信号稳定；老房局部改造：单火开关+专用分流器组合；智能灯用户：可直接选择零火开关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5142230" y="3429000"/>
            <a:ext cx="1564005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总结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3335020" y="285940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选型决策总结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ab09cb0-b39f-11f0-a1d8-ee72da631f2e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l="6944" r="6944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决策三要素模型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电路条件：有无零线决定基础选型；预算范围：单火方案更经济；功能需求：高级功能需零火支持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ab09d74-b39f-11f0-a1d8-ee72da631f2e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1449"/>
          <a:stretch>
            <a:fillRect/>
          </a:stretch>
        </p:blipFill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混合部署策略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建议客厅、卧室等主空间采用零火开关保证稳定性，阳台、走廊等小空间使用单火开关控制成本，实现最优配置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ab09d95-b39f-11f0-a1d8-ee72da631f2e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1365" t="33333" r="57846" b="25278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品牌选择建议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单火优选：绿米、云米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Super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系列；零火优选：小米（生态完善）、云米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Master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系列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技术发展趋势展望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8d35c5e-b39f-11f0-8150-cef9b4afc218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l="16574" r="16574"/>
          <a:stretch>
            <a:fillRect/>
          </a:stretch>
        </p:blipFill>
        <p:spPr>
          <a:xfrm>
            <a:off x="15748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单火技术突破方向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新一代磁保持继电器技术可将待机功耗降至0.2W以下，预计202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6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年实现量产，解决能耗痛点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8d35fff-b39f-11f0-8150-cef9b4afc218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34167" b="1250"/>
          <a:stretch>
            <a:fillRect/>
          </a:stretch>
        </p:blipFill>
        <p:spPr>
          <a:xfrm>
            <a:off x="53340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零火安装创新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无线零线技术研发中，通过电力线载波通信实现免零线安装，预计2026年上市，彻底打破安装限制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8d3602e-b39f-11f0-8150-cef9b4afc218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r="33333"/>
          <a:stretch>
            <a:fillRect/>
          </a:stretch>
        </p:blipFill>
        <p:spPr>
          <a:xfrm>
            <a:off x="90932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未来开关形态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集成AI感知的智能面板将成为主流，融合环境监测、安防报警、健康检测功能，重新定义开关价值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理性选择，智慧生活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21" name="内容占位符 20" descr="ca02b956-b39f-11f0-be53-0a9f3b60c1e6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l="43195" r="11155" b="41595"/>
          <a:stretch>
            <a:fillRect/>
          </a:stretch>
        </p:blipFill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核心观点提炼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没有绝对优劣，只有是否适合；电路条件是基础，使用场景定需求，预算范围做平衡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2" name="内容占位符 21" descr="ca02b7b5-b39f-11f0-be53-0a9f3b60c1e6"/>
          <p:cNvPicPr>
            <a:picLocks noChangeAspect="1"/>
          </p:cNvPicPr>
          <p:nvPr>
            <p:ph idx="16393"/>
            <p:custDataLst>
              <p:tags r:id="rId7"/>
            </p:custDataLst>
          </p:nvPr>
        </p:nvPicPr>
        <p:blipFill>
          <a:blip r:embed="rId8"/>
          <a:srcRect l="10920" r="10920"/>
          <a:stretch>
            <a:fillRect/>
          </a:stretch>
        </p:blipFill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智能家居的本质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技术服务生活，选择适合自己的才是最好的智能；单火与零火的选择，本质是对生活方式的选择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3" name="内容占位符 22" descr="ca02b80b-b39f-11f0-be53-0a9f3b60c1e6"/>
          <p:cNvPicPr>
            <a:picLocks noChangeAspect="1"/>
          </p:cNvPicPr>
          <p:nvPr>
            <p:ph idx="16394"/>
            <p:custDataLst>
              <p:tags r:id="rId11"/>
            </p:custDataLst>
          </p:nvPr>
        </p:nvPicPr>
        <p:blipFill>
          <a:blip r:embed="rId12"/>
          <a:srcRect l="19785" t="6897" r="14182" b="8621"/>
          <a:stretch>
            <a:fillRect/>
          </a:stretch>
        </p:blipFill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304800 h 2946400"/>
              <a:gd name="connisteX1" fmla="*/ 304800 w 3454400"/>
              <a:gd name="connsiteY1" fmla="*/ 0 h 2946400"/>
              <a:gd name="connisteX2" fmla="*/ 3149600 w 3454400"/>
              <a:gd name="connsiteY2" fmla="*/ 0 h 2946400"/>
              <a:gd name="connisteX3" fmla="*/ 3454400 w 3454400"/>
              <a:gd name="connsiteY3" fmla="*/ 304800 h 2946400"/>
              <a:gd name="connisteX4" fmla="*/ 3454400 w 3454400"/>
              <a:gd name="connsiteY4" fmla="*/ 2641600 h 2946400"/>
              <a:gd name="connisteX5" fmla="*/ 3149600 w 3454400"/>
              <a:gd name="connsiteY5" fmla="*/ 2946400 h 2946400"/>
              <a:gd name="connisteX6" fmla="*/ 304800 w 3454400"/>
              <a:gd name="connsiteY6" fmla="*/ 2946400 h 2946400"/>
              <a:gd name="connisteX7" fmla="*/ 0 w 3454400"/>
              <a:gd name="connsiteY7" fmla="*/ 2641600 h 2946400"/>
              <a:gd name="connisteX8" fmla="*/ 0 w 34544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641600"/>
                </a:lnTo>
                <a:cubicBezTo>
                  <a:pt x="3454400" y="2809936"/>
                  <a:pt x="3317936" y="2946400"/>
                  <a:pt x="31496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未来已来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从"能用"到"好用"再到"懂你"，智能开关的进化之路，就是智能家居以人为本的最好诠释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4728210" y="2357755"/>
            <a:ext cx="1821815" cy="457200"/>
          </a:xfrm>
        </p:spPr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3"/>
            </p:custDataLst>
          </p:nvPr>
        </p:nvSpPr>
        <p:spPr>
          <a:xfrm>
            <a:off x="4728210" y="2921000"/>
            <a:ext cx="1822450" cy="1016000"/>
          </a:xfrm>
        </p:spPr>
        <p:txBody>
          <a:bodyPr>
            <a:norm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谢谢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4500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 sz="450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智能开关的两种技术路径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智能单火开关深度解析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智能零火开关深度解析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关键维度对比与选型指南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总结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4251960" y="3343910"/>
            <a:ext cx="6875145" cy="1524000"/>
          </a:xfrm>
        </p:spPr>
        <p:txBody>
          <a:bodyPr>
            <a:noAutofit/>
          </a:bodyPr>
          <a:p>
            <a:pPr algn="l"/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智能开关的两种技术路径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2444750" y="2784475"/>
            <a:ext cx="1807210" cy="1563370"/>
          </a:xfrm>
        </p:spPr>
        <p:txBody>
          <a:bodyPr/>
          <a:p>
            <a:pPr algn="l"/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智能家居开关市场现状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3" name="图片占位符 12" descr="1"/>
          <p:cNvPicPr>
            <a:picLocks noChangeAspect="1"/>
          </p:cNvPicPr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3200" y="2108200"/>
            <a:ext cx="1524000" cy="1524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智能开关的普及趋势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Autofit/>
          </a:bodyPr>
          <a:p>
            <a:pPr algn="l"/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2024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年中国智能化开关设备行业市场规模达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1320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亿元，同比增长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20%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。其中，电力领域占比最高（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40%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），工业自动化（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25%-30%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）和智能家居（</a:t>
            </a:r>
            <a:r>
              <a:rPr lang="en-US" altLang="zh-CN" sz="1400">
                <a:latin typeface="MiSans Normal" panose="00000500000000000000" charset="-122"/>
                <a:ea typeface="MiSans Normal" panose="00000500000000000000" charset="-122"/>
              </a:rPr>
              <a:t>20%-25%</a:t>
            </a:r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）分别占据重要份额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2" name="图片占位符 11" descr="2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4000" y="2108200"/>
            <a:ext cx="1524000" cy="1524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消费者核心选购困惑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调研显示72%用户在装修时不清楚单火/零火开关的区别，导致后期更换成本增加30%以上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4" name="图片占位符 13" descr="3"/>
          <p:cNvPicPr>
            <a:picLocks noChangeAspect="1"/>
          </p:cNvPicPr>
          <p:nvPr>
            <p:ph type="pic" idx="16394"/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94800" y="2108200"/>
            <a:ext cx="1524000" cy="152400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技术选型的重要性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开关类型选择直接影响设备兼容性、安装复杂度及长期使用稳定性，是智能家居系统搭建的基础决策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单火与零火开关的本质区别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6" name="内容占位符 15" descr="c9da6604-b39f-11f0-b94f-5ad1494f09b1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r="4505"/>
          <a:stretch>
            <a:fillRect/>
          </a:stretch>
        </p:blipFill>
        <p:spPr>
          <a:xfrm>
            <a:off x="7543800" y="1122680"/>
            <a:ext cx="3670935" cy="512572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单火开关工作原理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仅通过火线取电，利用灯具回路形成微弱电流维持待机，无需零线即可实现智能控制，适应传统旧房电路结构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零火开关工作原理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同时连接火线与零线形成独立供电回路，电流稳定不受灯具负载影响，需墙体预留零线接口，常见于新建住宅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核心电路结构对比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单火开关内置电容储能模块，零火开关采用直接供电设计，电路复杂度差异导致成本相差约20-30元/个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/>
        <p:txBody>
          <a:bodyPr>
            <a:noAutofit/>
          </a:bodyPr>
          <a:p>
            <a:pPr algn="l"/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智能单火开关深度解析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2784475" y="2788285"/>
            <a:ext cx="1807210" cy="1563370"/>
          </a:xfrm>
        </p:spPr>
        <p:txBody>
          <a:bodyPr/>
          <a:p>
            <a:pPr algn="l"/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6400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单火开关的核心优势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8374c2a-b39f-11f0-a8a7-a2cd6d995cf8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l="4635" t="22813" r="29844" b="19375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无需零线的安装优势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完美适配80%以上旧房电路改造，省去墙体开槽布线工程，安装成本降低50%，施工周期缩短至1小时内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8374aed-b39f-11f0-a8a7-a2cd6d995cf8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22573" t="27188" r="21115" b="23125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广泛的兼容性表现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支持95%以上传统灯具类型，包括LED、节能灯、白炽灯等，无需更换现有照明系统即可升级智能控制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8374a88-b39f-11f0-a8a7-a2cd6d995cf8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t="10754" b="10754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安全设计亮点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内置过流保护、过载保护和防雷击模块，通过CCC认证，漏电保护响应时间&lt;0.1秒，符合国家安全标准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5257800" y="533400"/>
            <a:ext cx="4126865" cy="609600"/>
          </a:xfrm>
        </p:spPr>
        <p:txBody>
          <a:bodyPr/>
          <a:p>
            <a:r>
              <a:rPr lang="zh-CN" altLang="en-US" sz="2800" b="1">
                <a:latin typeface="MiSans Medium" panose="00000600000000000000" charset="-122"/>
                <a:ea typeface="MiSans Medium" panose="00000600000000000000" charset="-122"/>
              </a:rPr>
              <a:t>单火开关的局限性分析</a:t>
            </a:r>
            <a:endParaRPr lang="zh-CN" altLang="en-US" sz="2800" b="1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6" name="内容占位符 15" descr="c9d34d1f-b39f-11f0-a838-a2defd3173f6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t="6918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>
          <a:xfrm>
            <a:off x="5410200" y="1676400"/>
            <a:ext cx="3035300" cy="406400"/>
          </a:xfrm>
        </p:spPr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低负载灯具兼容性问题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000">
                <a:latin typeface="MiSans Normal" panose="00000500000000000000" charset="-122"/>
                <a:ea typeface="MiSans Normal" panose="00000500000000000000" charset="-122"/>
              </a:rPr>
              <a:t>当负载功率&lt;3W时，可能出现灯具微亮或闪烁现象，无法正常工作；</a:t>
            </a:r>
            <a:br>
              <a:rPr lang="zh-CN" altLang="en-US" sz="1000">
                <a:latin typeface="MiSans Normal" panose="00000500000000000000" charset="-122"/>
                <a:ea typeface="MiSans Normal" panose="00000500000000000000" charset="-122"/>
              </a:rPr>
            </a:br>
            <a:r>
              <a:rPr lang="zh-CN" altLang="en-US" sz="1000">
                <a:latin typeface="MiSans Normal" panose="00000500000000000000" charset="-122"/>
                <a:ea typeface="MiSans Normal" panose="00000500000000000000" charset="-122"/>
              </a:rPr>
              <a:t>对于特定类型如吸顶灯或灯带，使用单火开关有损坏驱动的风险，因为持续的小电流可能对驱动电源不利。</a:t>
            </a:r>
            <a:endParaRPr lang="zh-CN" altLang="en-US" sz="1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待机功耗相对较高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 sz="1000">
                <a:latin typeface="MiSans Normal" panose="00000500000000000000" charset="-122"/>
                <a:ea typeface="MiSans Normal" panose="00000500000000000000" charset="-122"/>
              </a:rPr>
              <a:t>为维持电路通路，待机功耗约0.5-1W/天，年耗电量相当于传统机械开关的3-5倍，长期使用存在节能隐患</a:t>
            </a:r>
            <a:endParaRPr lang="zh-CN" altLang="en-US" sz="1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2000">
                <a:latin typeface="MiSans Normal" panose="00000500000000000000" charset="-122"/>
                <a:ea typeface="MiSans Normal" panose="00000500000000000000" charset="-122"/>
              </a:rPr>
              <a:t>技术稳定性</a:t>
            </a:r>
            <a:endParaRPr lang="zh-CN" altLang="en-US" sz="200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 sz="1400">
                <a:latin typeface="MiSans Normal" panose="00000500000000000000" charset="-122"/>
                <a:ea typeface="MiSans Normal" panose="00000500000000000000" charset="-122"/>
              </a:rPr>
              <a:t>由于单火线取电技术的挑战，包括维持无线模块的最小电流和适配不同负载电流的稳定性，单火开关的技术成熟度可能不如零火，存在不稳定的风险，需要通过优化设计减少待机电流，避免闪烁现象，但是这也可能影响开关的灵敏度和响应速度</a:t>
            </a:r>
            <a:endParaRPr lang="zh-CN" altLang="en-US" sz="14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/>
        <p:txBody>
          <a:bodyPr>
            <a:noAutofit/>
          </a:bodyPr>
          <a:p>
            <a:pPr algn="l"/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智能零火开关深度解析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2967990" y="2845435"/>
            <a:ext cx="1807210" cy="1563370"/>
          </a:xfrm>
        </p:spPr>
        <p:txBody>
          <a:bodyPr/>
          <a:p>
            <a:pPr algn="l"/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1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11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1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23fbbe58965aeea10c56d0de70deed3ee7474d8"/>
  <p:tag name="KSO_WM_NEWLAYOUT_ID" val="1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1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AITEMPLATE_STYLE_ID" val="69796628953"/>
</p:tagLst>
</file>

<file path=ppt/tags/tag1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ffee5024224c01a09a0785d93451e012f40537"/>
  <p:tag name="KSO_WM_NEWLAYOUT_GROUP_ID" val="layout_10009"/>
  <p:tag name="KSO_WM_NEWLAYOUT_ID" val="slide_a9f218f13f497792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77d7064f7f06ff0c56ddc8a5f399e9034c68e5"/>
  <p:tag name="KSO_WM_NEWLAYOUT_GROUP_ID" val="layout_31"/>
  <p:tag name="KSO_WM_NEWLAYOUT_ID" val="slide_ea14bcc1890a96c2"/>
</p:tagLst>
</file>

<file path=ppt/tags/tag1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b6ba1c21fa47954b7c37946a54008aced62fc9b"/>
  <p:tag name="KSO_WM_NEWLAYOUT_GROUP_ID" val="layout_26"/>
  <p:tag name="KSO_WM_NEWLAYOUT_ID" val="slide_4e8a2b389c8bbf30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64da3fc0aba699d93df051ba1dff1875ea4929"/>
  <p:tag name="KSO_WM_NEWLAYOUT_GROUP_ID" val="layout_53"/>
  <p:tag name="KSO_WM_NEWLAYOUT_ID" val="slide_76713c4037f02356"/>
</p:tagLst>
</file>

<file path=ppt/tags/tag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6256c7ecf7a74e8d0a446cb7b7e289a0429b96"/>
  <p:tag name="KSO_WM_NEWLAYOUT_GROUP_ID" val="layout_57"/>
  <p:tag name="KSO_WM_NEWLAYOUT_ID" val="slide_daccd4fd984ea338"/>
</p:tagLst>
</file>

<file path=ppt/tags/tag21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a3e5a431e5b4637b9b2bfea27445c081f80c84"/>
  <p:tag name="KSO_WM_NEWLAYOUT_GROUP_ID" val="layout_10012"/>
  <p:tag name="KSO_WM_NEWLAYOUT_ID" val="slide_ed19c0db6ed585c4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b236a7c452fcd9e3faa6312b133158734f792ca"/>
  <p:tag name="KSO_WM_NEWLAYOUT_GROUP_ID" val="layout_39"/>
  <p:tag name="KSO_WM_NEWLAYOUT_ID" val="slide_b13232ea6ec1ed68"/>
</p:tagLst>
</file>

<file path=ppt/tags/tag2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4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8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52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46668d11dcac1f452da790f7a6892dd5d7ac434"/>
  <p:tag name="KSO_WM_NEWLAYOUT_GROUP_ID" val="layout_30"/>
  <p:tag name="KSO_WM_NEWLAYOUT_ID" val="slide_97e71a9c1fd50a82"/>
</p:tagLst>
</file>

<file path=ppt/tags/tag2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2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1271a8dbe19ef574b312ee89e5ff16147a00b31"/>
  <p:tag name="KSO_WM_NEWLAYOUT_GROUP_ID" val="layout_2"/>
  <p:tag name="KSO_WM_NEWLAYOUT_ID" val="slide_dbd12360534da726"/>
</p:tagLst>
</file>

<file path=ppt/tags/tag2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2a7d8eb25b09193c59a8302c957cd8d3bf16c"/>
  <p:tag name="KSO_WM_NEWLAYOUT_GROUP_ID" val="layout_6"/>
  <p:tag name="KSO_WM_NEWLAYOUT_ID" val="slide_a9b8dd85d7f4ac41"/>
</p:tagLst>
</file>

<file path=ppt/tags/tag2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0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a1e75980a2ceaebb75461e95ceb251f0025b6b"/>
  <p:tag name="KSO_WM_NEWLAYOUT_GROUP_ID" val="layout_10008"/>
  <p:tag name="KSO_WM_NEWLAYOUT_ID" val="slide_761d6c14e018e112"/>
</p:tagLst>
</file>

<file path=ppt/tags/tag303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9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b8318eb7511e3080cddf4327c85ef268cccf07"/>
  <p:tag name="KSO_WM_NEWLAYOUT_GROUP_ID" val="layout_1-5"/>
  <p:tag name="KSO_WM_NEWLAYOUT_ID" val="slide_cea45c27deb23863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3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33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34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  <p:tag name="KSO_WM_UNIT_PRESET_TEXT" val="单击此处&#10;添加文档标题"/>
  <p:tag name="KSO_WM_TEMPLATE_CATEGORY" val="custom"/>
  <p:tag name="KSO_WM_TEMPLATE_INDEX" val="40490465"/>
  <p:tag name="KSO_WM_UNIT_LAYERLEVEL" val="1"/>
  <p:tag name="KSO_WM_UNIT_ID" val="custom40490465_1*a*1"/>
  <p:tag name="KSO_WM_TAG_VERSION" val="3.0"/>
</p:tagLst>
</file>

<file path=ppt/tags/tag3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4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b8318eb7511e3080cddf4327c85ef268cccf07"/>
  <p:tag name="KSO_WM_NEWLAYOUT_GROUP_ID" val="layout_1-5"/>
  <p:tag name="KSO_WM_NEWLAYOUT_ID" val="slide_cea45c27deb23863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5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5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5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6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63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8953"/>
  <p:tag name="KSO_WM_TEMPLATE_SLIDE_ID" val="slide_cea45c27deb23863"/>
</p:tagLst>
</file>

<file path=ppt/tags/tag364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65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6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a1e75980a2ceaebb75461e95ceb251f0025b6b"/>
  <p:tag name="KSO_WM_NEWLAYOUT_GROUP_ID" val="layout_10008"/>
  <p:tag name="KSO_WM_NEWLAYOUT_ID" val="slide_761d6c14e018e112"/>
  <p:tag name="KSO_WM_UNIT_PRESET_TEXT" val="单击此处添加标题"/>
</p:tagLst>
</file>

<file path=ppt/tags/tag368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761d6c14e018e112"/>
</p:tagLst>
</file>

<file path=ppt/tags/tag3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2a7d8eb25b09193c59a8302c957cd8d3bf16c"/>
  <p:tag name="KSO_WM_NEWLAYOUT_GROUP_ID" val="layout_6"/>
  <p:tag name="KSO_WM_NEWLAYOUT_ID" val="slide_a9b8dd85d7f4ac41"/>
  <p:tag name="KSO_WM_UNIT_PRESET_TEXT" val="单击此处添加标题"/>
</p:tagLst>
</file>

<file path=ppt/tags/tag3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68739352&quot;,&quot;product_name&quot;:&quot;365wps-copilotchat-web&quot;,&quot;intention_code&quot;:&quot;365wps_cc_create_ppt&quot;}*gallery_gallery_ai_v2.1.6_ONLINE*9c0805b1e3cf1f3499f9d41fc6e3671e-slide-4"/>
</p:tagLst>
</file>

<file path=ppt/tags/tag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8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8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a9b8dd85d7f4ac41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91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9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1271a8dbe19ef574b312ee89e5ff16147a00b31"/>
  <p:tag name="KSO_WM_NEWLAYOUT_GROUP_ID" val="layout_2"/>
  <p:tag name="KSO_WM_NEWLAYOUT_ID" val="slide_dbd12360534da726"/>
  <p:tag name="KSO_WM_UNIT_PRESET_TEXT" val="单击此处添加标题"/>
</p:tagLst>
</file>

<file path=ppt/tags/tag3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40133323&quot;,&quot;product_name&quot;:&quot;365wps-copilotchat-web&quot;,&quot;intention_code&quot;:&quot;365wps_cc_create_ppt&quot;}*gallery_gallery_ai_v2.1.6_ONLINE*9c0805b1e3cf1f3499f9d41fc6e3671e-slide-6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934043628&quot;,&quot;product_name&quot;:&quot;365wps-copilotchat-web&quot;,&quot;intention_code&quot;:&quot;365wps_cc_create_ppt&quot;}*gallery_gallery_ai_v2.1.6_ONLINE*9c0805b1e3cf1f3499f9d41fc6e3671e-slide-6"/>
</p:tagLst>
</file>

<file path=ppt/tags/tag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13716440&quot;,&quot;product_name&quot;:&quot;365wps-copilotchat-web&quot;,&quot;intention_code&quot;:&quot;365wps_cc_create_ppt&quot;}*gallery_gallery_ai_v2.1.6_ONLINE*9c0805b1e3cf1f3499f9d41fc6e3671e-slide-6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dbd12360534da726"/>
</p:tagLst>
</file>

<file path=ppt/tags/tag4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46668d11dcac1f452da790f7a6892dd5d7ac434"/>
  <p:tag name="KSO_WM_NEWLAYOUT_GROUP_ID" val="layout_30"/>
  <p:tag name="KSO_WM_NEWLAYOUT_ID" val="slide_97e71a9c1fd50a82"/>
  <p:tag name="KSO_WM_UNIT_PRESET_TEXT" val="单击此处添加标题"/>
</p:tagLst>
</file>

<file path=ppt/tags/tag4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27071119&quot;,&quot;product_name&quot;:&quot;365wps-copilotchat-web&quot;,&quot;intention_code&quot;:&quot;365wps_cc_create_ppt&quot;}*gallery_gallery_ai_v2.1.6_ONLINE*9c0805b1e3cf1f3499f9d41fc6e3671e-slide-7"/>
</p:tagLst>
</file>

<file path=ppt/tags/tag4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97e71a9c1fd50a82"/>
</p:tagLst>
</file>

<file path=ppt/tags/tag419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2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b236a7c452fcd9e3faa6312b133158734f792ca"/>
  <p:tag name="KSO_WM_NEWLAYOUT_GROUP_ID" val="layout_39"/>
  <p:tag name="KSO_WM_NEWLAYOUT_ID" val="slide_b13232ea6ec1ed68"/>
  <p:tag name="KSO_WM_UNIT_PRESET_TEXT" val="单击此处添加标题"/>
</p:tagLst>
</file>

<file path=ppt/tags/tag4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424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  <p:tag name="KSO_WM_DIAGRAM_VIRTUALLY_FRAME" val="{&quot;height&quot;:372,&quot;left&quot;:48,&quot;top&quot;:120,&quot;width&quot;:864}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4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428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  <p:tag name="KSO_WM_DIAGRAM_VIRTUALLY_FRAME" val="{&quot;height&quot;:372,&quot;left&quot;:48,&quot;top&quot;:120,&quot;width&quot;:864}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4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432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  <p:tag name="KSO_WM_DIAGRAM_VIRTUALLY_FRAME" val="{&quot;height&quot;:372,&quot;left&quot;:48,&quot;top&quot;:120,&quot;width&quot;:864}"/>
</p:tagLst>
</file>

<file path=ppt/tags/tag4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43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b13232ea6ec1ed68"/>
</p:tagLst>
</file>

<file path=ppt/tags/tag4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a3e5a431e5b4637b9b2bfea27445c081f80c84"/>
  <p:tag name="KSO_WM_NEWLAYOUT_GROUP_ID" val="layout_10012"/>
  <p:tag name="KSO_WM_NEWLAYOUT_ID" val="slide_ed19c0db6ed585c4"/>
  <p:tag name="KSO_WM_UNIT_PRESET_TEXT" val="单击此处添加标题"/>
</p:tagLst>
</file>

<file path=ppt/tags/tag4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657776570&quot;,&quot;product_name&quot;:&quot;365wps-copilotchat-web&quot;,&quot;intention_code&quot;:&quot;365wps_cc_create_ppt&quot;}*gallery_gallery_ai_v2.1.6_ONLINE*9c0805b1e3cf1f3499f9d41fc6e3671e-slide-10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ed19c0db6ed585c4"/>
</p:tagLst>
</file>

<file path=ppt/tags/tag44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4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4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6256c7ecf7a74e8d0a446cb7b7e289a0429b96"/>
  <p:tag name="KSO_WM_NEWLAYOUT_GROUP_ID" val="layout_57"/>
  <p:tag name="KSO_WM_NEWLAYOUT_ID" val="slide_daccd4fd984ea338"/>
  <p:tag name="KSO_WM_UNIT_PRESET_TEXT" val="单击此处添加标题"/>
</p:tagLst>
</file>

<file path=ppt/tags/tag44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79660867&quot;,&quot;product_name&quot;:&quot;365wps-copilotchat-web&quot;,&quot;intention_code&quot;:&quot;365wps_cc_create_ppt&quot;}*gallery_gallery_ai_v2.1.6_ONLINE*9c0805b1e3cf1f3499f9d41fc6e3671e-slide-12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514676709&quot;,&quot;product_name&quot;:&quot;365wps-copilotchat-web&quot;,&quot;intention_code&quot;:&quot;365wps_cc_create_ppt&quot;}*gallery_gallery_ai_v2.1.6_ONLINE*9c0805b1e3cf1f3499f9d41fc6e3671e-slide-12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58613934&quot;,&quot;product_name&quot;:&quot;365wps-copilotchat-web&quot;,&quot;intention_code&quot;:&quot;365wps_cc_create_ppt&quot;}*gallery_gallery_ai_v2.1.6_ONLINE*9c0805b1e3cf1f3499f9d41fc6e3671e-slide-12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daccd4fd984ea338"/>
</p:tagLst>
</file>

<file path=ppt/tags/tag4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64da3fc0aba699d93df051ba1dff1875ea4929"/>
  <p:tag name="KSO_WM_NEWLAYOUT_GROUP_ID" val="layout_53"/>
  <p:tag name="KSO_WM_NEWLAYOUT_ID" val="slide_76713c4037f02356"/>
  <p:tag name="KSO_WM_UNIT_PRESET_TEXT" val="单击此处添加标题"/>
</p:tagLst>
</file>

<file path=ppt/tags/tag4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47910165&quot;,&quot;product_name&quot;:&quot;365wps-copilotchat-web&quot;,&quot;intention_code&quot;:&quot;365wps_cc_create_ppt&quot;}*gallery_gallery_ai_v2.1.6_ONLINE*9c0805b1e3cf1f3499f9d41fc6e3671e-slide-13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65511676&quot;,&quot;product_name&quot;:&quot;365wps-copilotchat-web&quot;,&quot;intention_code&quot;:&quot;365wps_cc_create_ppt&quot;}*gallery_gallery_ai_v2.1.6_ONLINE*9c0805b1e3cf1f3499f9d41fc6e3671e-slide-13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42081724&quot;,&quot;product_name&quot;:&quot;365wps-copilotchat-web&quot;,&quot;intention_code&quot;:&quot;365wps_cc_create_ppt&quot;}*gallery_gallery_ai_v2.1.6_ONLINE*9c0805b1e3cf1f3499f9d41fc6e3671e-slide-13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76713c4037f02356"/>
</p:tagLst>
</file>

<file path=ppt/tags/tag476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77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7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b6ba1c21fa47954b7c37946a54008aced62fc9b"/>
  <p:tag name="KSO_WM_NEWLAYOUT_GROUP_ID" val="layout_26"/>
  <p:tag name="KSO_WM_NEWLAYOUT_ID" val="slide_4e8a2b389c8bbf30"/>
  <p:tag name="KSO_WM_UNIT_PRESET_TEXT" val="单击此处添加标题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61627349&quot;,&quot;product_name&quot;:&quot;365wps-copilotchat-web&quot;,&quot;intention_code&quot;:&quot;365wps_cc_create_ppt&quot;}*gallery_gallery_ai_v2.1.6_ONLINE*9c0805b1e3cf1f3499f9d41fc6e3671e-slide-15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32302506&quot;,&quot;product_name&quot;:&quot;365wps-copilotchat-web&quot;,&quot;intention_code&quot;:&quot;365wps_cc_create_ppt&quot;}*gallery_gallery_ai_v2.1.6_ONLINE*9c0805b1e3cf1f3499f9d41fc6e3671e-slide-15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68230604&quot;,&quot;product_name&quot;:&quot;365wps-copilotchat-web&quot;,&quot;intention_code&quot;:&quot;365wps_cc_create_ppt&quot;}*gallery_gallery_ai_v2.1.6_ONLINE*9c0805b1e3cf1f3499f9d41fc6e3671e-slide-15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4e8a2b389c8bbf30"/>
</p:tagLst>
</file>

<file path=ppt/tags/tag4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77d7064f7f06ff0c56ddc8a5f399e9034c68e5"/>
  <p:tag name="KSO_WM_NEWLAYOUT_GROUP_ID" val="layout_31"/>
  <p:tag name="KSO_WM_NEWLAYOUT_ID" val="slide_ea14bcc1890a96c2"/>
  <p:tag name="KSO_WM_UNIT_PRESET_TEXT" val="单击此处添加标题"/>
</p:tagLst>
</file>

<file path=ppt/tags/tag4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470249324&quot;,&quot;product_name&quot;:&quot;365wps-copilotchat-web&quot;,&quot;intention_code&quot;:&quot;365wps_cc_create_ppt&quot;}*gallery_gallery_ai_v2.1.6_ONLINE*9c0805b1e3cf1f3499f9d41fc6e3671e-slide-16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86062745&quot;,&quot;product_name&quot;:&quot;365wps-copilotchat-web&quot;,&quot;intention_code&quot;:&quot;365wps_cc_create_ppt&quot;}*gallery_gallery_ai_v2.1.6_ONLINE*9c0805b1e3cf1f3499f9d41fc6e3671e-slide-16"/>
</p:tagLst>
</file>

<file path=ppt/tags/tag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873885684&quot;,&quot;product_name&quot;:&quot;365wps-copilotchat-web&quot;,&quot;intention_code&quot;:&quot;365wps_cc_create_ppt&quot;}*gallery_gallery_ai_v2.1.6_ONLINE*9c0805b1e3cf1f3499f9d41fc6e3671e-slide-16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ea14bcc1890a96c2"/>
</p:tagLst>
</file>

<file path=ppt/tags/tag5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ffee5024224c01a09a0785d93451e012f40537"/>
  <p:tag name="KSO_WM_NEWLAYOUT_GROUP_ID" val="layout_10009"/>
  <p:tag name="KSO_WM_NEWLAYOUT_ID" val="slide_a9f218f13f497792"/>
  <p:tag name="KSO_WM_UNIT_PRESET_TEXT" val="单击此处添加标题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05517614&quot;,&quot;product_name&quot;:&quot;365wps-copilotchat-web&quot;,&quot;intention_code&quot;:&quot;365wps_cc_create_ppt&quot;}*gallery_gallery_ai_v2.1.6_ONLINE*9c0805b1e3cf1f3499f9d41fc6e3671e-slide-17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476776240&quot;,&quot;product_name&quot;:&quot;365wps-copilotchat-web&quot;,&quot;intention_code&quot;:&quot;365wps_cc_create_ppt&quot;}*gallery_gallery_ai_v2.1.6_ONLINE*9c0805b1e3cf1f3499f9d41fc6e3671e-slide-17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20008372&quot;,&quot;product_name&quot;:&quot;365wps-copilotchat-web&quot;,&quot;intention_code&quot;:&quot;365wps_cc_create_ppt&quot;}*gallery_gallery_ai_v2.1.6_ONLINE*9c0805b1e3cf1f3499f9d41fc6e3671e-slide-17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a9f218f13f497792"/>
</p:tagLst>
</file>

<file path=ppt/tags/tag51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TEMPLATE_CATEGORY" val="custom"/>
  <p:tag name="KSO_WM_TEMPLATE_INDEX" val="40490465"/>
  <p:tag name="KSO_WM_UNIT_LAYERLEVEL" val="1"/>
  <p:tag name="KSO_WM_UNIT_ID" val="custom40490465_5*b*1"/>
  <p:tag name="KSO_WM_TAG_VERSION" val="3.0"/>
</p:tagLst>
</file>

<file path=ppt/tags/tag51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  <p:tag name="KSO_WM_UNIT_PRESET_TEXT" val="谢谢观看"/>
  <p:tag name="KSO_WM_TEMPLATE_CATEGORY" val="custom"/>
  <p:tag name="KSO_WM_TEMPLATE_INDEX" val="40490465"/>
  <p:tag name="KSO_WM_UNIT_LAYERLEVEL" val="1"/>
  <p:tag name="KSO_WM_UNIT_ID" val="custom40490465_5*a*1"/>
  <p:tag name="KSO_WM_TAG_VERSION" val="3.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2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AG_VERSION" val="3.0"/>
  <p:tag name="KSO_WM_TEMPLATE_CATEGORY" val="custom"/>
  <p:tag name="KSO_WM_TEMPLATE_INDEX" val="40490465"/>
  <p:tag name="KSO_WM_SLIDE_ID" val="custom40490465_5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</p:tagLst>
</file>

<file path=ppt/tags/tag8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</p:tagLst>
</file>

<file path=ppt/tags/tag8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87">
      <a:dk1>
        <a:srgbClr val="333333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WPS 演示</Application>
  <PresentationFormat>宽屏</PresentationFormat>
  <Paragraphs>262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江城圆体 400W</vt:lpstr>
      <vt:lpstr>MiSans Medium</vt:lpstr>
      <vt:lpstr>MiSans Normal</vt:lpstr>
      <vt:lpstr>MiSans Demibold</vt:lpstr>
      <vt:lpstr>Arial Unicode MS</vt:lpstr>
      <vt:lpstr>Calibri</vt:lpstr>
      <vt:lpstr>Office 主题</vt:lpstr>
      <vt:lpstr>1_Office 主题​​</vt:lpstr>
      <vt:lpstr>2_Office 主题​​</vt:lpstr>
      <vt:lpstr>智能单火开关与零火开关对比分析</vt:lpstr>
      <vt:lpstr>目录</vt:lpstr>
      <vt:lpstr>智能开关的两种技术路径</vt:lpstr>
      <vt:lpstr>智能家居开关市场现状</vt:lpstr>
      <vt:lpstr>单火与零火开关的本质区别</vt:lpstr>
      <vt:lpstr>智能单火开关深度解析</vt:lpstr>
      <vt:lpstr>单火开关的核心优势</vt:lpstr>
      <vt:lpstr>单火开关的局限性分析</vt:lpstr>
      <vt:lpstr>智能零火开关深度解析</vt:lpstr>
      <vt:lpstr>零火开关的核心优势</vt:lpstr>
      <vt:lpstr>零火开关的局限性分析</vt:lpstr>
      <vt:lpstr>关键维度对比与选型指南</vt:lpstr>
      <vt:lpstr>两种开关的核心参数对比</vt:lpstr>
      <vt:lpstr>场景化选型决策指南</vt:lpstr>
      <vt:lpstr>总结</vt:lpstr>
      <vt:lpstr>选型决策总结</vt:lpstr>
      <vt:lpstr>技术发展趋势展望</vt:lpstr>
      <vt:lpstr>理性选择，智慧生活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智能单火开关与零火开关对比分析</dc:title>
  <dc:creator/>
  <cp:lastModifiedBy>包子</cp:lastModifiedBy>
  <cp:revision>4</cp:revision>
  <dcterms:created xsi:type="dcterms:W3CDTF">2025-10-28T03:36:00Z</dcterms:created>
  <dcterms:modified xsi:type="dcterms:W3CDTF">2025-10-28T10:07:47Z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v1.0_ai_69796628953</vt:lpwstr>
  </property>
</Properties>
</file>